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A81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94"/>
  </p:normalViewPr>
  <p:slideViewPr>
    <p:cSldViewPr snapToGrid="0" snapToObjects="1">
      <p:cViewPr varScale="1">
        <p:scale>
          <a:sx n="76" d="100"/>
          <a:sy n="76" d="100"/>
        </p:scale>
        <p:origin x="216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4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lily/pydev/pgp/pycon/materials/timeline_graph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none"/>
          </c:marker>
          <c:xVal>
            <c:numRef>
              <c:f>Sheet1!$C$1:$C$9</c:f>
              <c:numCache>
                <c:formatCode>General</c:formatCode>
                <c:ptCount val="9"/>
                <c:pt idx="0">
                  <c:v>1975</c:v>
                </c:pt>
                <c:pt idx="1">
                  <c:v>1980</c:v>
                </c:pt>
                <c:pt idx="2">
                  <c:v>1985</c:v>
                </c:pt>
                <c:pt idx="3">
                  <c:v>1990</c:v>
                </c:pt>
                <c:pt idx="4">
                  <c:v>1995</c:v>
                </c:pt>
                <c:pt idx="5">
                  <c:v>2000</c:v>
                </c:pt>
                <c:pt idx="6">
                  <c:v>2005</c:v>
                </c:pt>
                <c:pt idx="7">
                  <c:v>2010</c:v>
                </c:pt>
                <c:pt idx="8">
                  <c:v>2015</c:v>
                </c:pt>
              </c:numCache>
            </c:numRef>
          </c:xVal>
          <c:yVal>
            <c:numRef>
              <c:f>Sheet1!$D$1:$D$9</c:f>
              <c:numCache>
                <c:formatCode>General</c:formatCode>
                <c:ptCount val="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92C-5146-A534-D64E6B5D531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40256447"/>
        <c:axId val="1640258927"/>
      </c:scatterChart>
      <c:valAx>
        <c:axId val="1640256447"/>
        <c:scaling>
          <c:orientation val="minMax"/>
          <c:max val="2020"/>
          <c:min val="1975"/>
        </c:scaling>
        <c:delete val="0"/>
        <c:axPos val="b"/>
        <c:numFmt formatCode="General" sourceLinked="1"/>
        <c:majorTickMark val="cross"/>
        <c:minorTickMark val="out"/>
        <c:tickLblPos val="low"/>
        <c:spPr>
          <a:noFill/>
          <a:ln w="25400" cap="flat" cmpd="sng" algn="ctr">
            <a:solidFill>
              <a:schemeClr val="tx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0258927"/>
        <c:crosses val="autoZero"/>
        <c:crossBetween val="midCat"/>
      </c:valAx>
      <c:valAx>
        <c:axId val="1640258927"/>
        <c:scaling>
          <c:orientation val="minMax"/>
          <c:max val="0.1"/>
          <c:min val="0"/>
        </c:scaling>
        <c:delete val="1"/>
        <c:axPos val="l"/>
        <c:numFmt formatCode="General" sourceLinked="1"/>
        <c:majorTickMark val="none"/>
        <c:minorTickMark val="none"/>
        <c:tickLblPos val="nextTo"/>
        <c:crossAx val="1640256447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none"/>
          </c:marker>
          <c:xVal>
            <c:numRef>
              <c:f>Sheet1!$C$1:$C$9</c:f>
              <c:numCache>
                <c:formatCode>General</c:formatCode>
                <c:ptCount val="9"/>
                <c:pt idx="0">
                  <c:v>1975</c:v>
                </c:pt>
                <c:pt idx="1">
                  <c:v>1980</c:v>
                </c:pt>
                <c:pt idx="2">
                  <c:v>1985</c:v>
                </c:pt>
                <c:pt idx="3">
                  <c:v>1990</c:v>
                </c:pt>
                <c:pt idx="4">
                  <c:v>1995</c:v>
                </c:pt>
                <c:pt idx="5">
                  <c:v>2000</c:v>
                </c:pt>
                <c:pt idx="6">
                  <c:v>2005</c:v>
                </c:pt>
                <c:pt idx="7">
                  <c:v>2010</c:v>
                </c:pt>
                <c:pt idx="8">
                  <c:v>2015</c:v>
                </c:pt>
              </c:numCache>
            </c:numRef>
          </c:xVal>
          <c:yVal>
            <c:numRef>
              <c:f>Sheet1!$D$1:$D$9</c:f>
              <c:numCache>
                <c:formatCode>General</c:formatCode>
                <c:ptCount val="9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  <c:pt idx="4">
                  <c:v>0</c:v>
                </c:pt>
                <c:pt idx="5">
                  <c:v>0</c:v>
                </c:pt>
                <c:pt idx="6">
                  <c:v>0</c:v>
                </c:pt>
                <c:pt idx="7">
                  <c:v>0</c:v>
                </c:pt>
                <c:pt idx="8">
                  <c:v>0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3294-2748-B7FD-11D72D314BC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640256447"/>
        <c:axId val="1640258927"/>
      </c:scatterChart>
      <c:valAx>
        <c:axId val="1640256447"/>
        <c:scaling>
          <c:orientation val="minMax"/>
          <c:max val="2020"/>
          <c:min val="1955"/>
        </c:scaling>
        <c:delete val="0"/>
        <c:axPos val="b"/>
        <c:numFmt formatCode="General" sourceLinked="1"/>
        <c:majorTickMark val="cross"/>
        <c:minorTickMark val="out"/>
        <c:tickLblPos val="low"/>
        <c:spPr>
          <a:noFill/>
          <a:ln w="25400" cap="flat" cmpd="sng" algn="ctr">
            <a:solidFill>
              <a:schemeClr val="tx1">
                <a:lumMod val="75000"/>
                <a:lumOff val="2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40258927"/>
        <c:crosses val="autoZero"/>
        <c:crossBetween val="midCat"/>
        <c:minorUnit val="1"/>
      </c:valAx>
      <c:valAx>
        <c:axId val="1640258927"/>
        <c:scaling>
          <c:orientation val="minMax"/>
          <c:max val="0.1"/>
          <c:min val="0"/>
        </c:scaling>
        <c:delete val="1"/>
        <c:axPos val="l"/>
        <c:numFmt formatCode="General" sourceLinked="1"/>
        <c:majorTickMark val="none"/>
        <c:minorTickMark val="none"/>
        <c:tickLblPos val="nextTo"/>
        <c:crossAx val="1640256447"/>
        <c:crosses val="autoZero"/>
        <c:crossBetween val="midCat"/>
      </c:valAx>
      <c:spPr>
        <a:noFill/>
        <a:ln w="25400"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 sz="24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png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926F39-00C1-6849-BCFB-535DF4B23025}" type="datetimeFigureOut">
              <a:rPr lang="en-US" smtClean="0"/>
              <a:t>8/1/19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F432EB-1481-F140-AEAE-E9D94EBFBA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8498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DF432EB-1481-F140-AEAE-E9D94EBFBA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7046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3597B0-2311-6746-AC68-45C76672A1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C019B7C-C9CE-5444-91F3-FEDC9DD866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DC748E-88FE-FB40-9997-4B6B67E3B8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7870D-F2DE-934B-B46F-014085C127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DCF70C-F9E1-C64A-9962-A416B9B286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4150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3A7C87-11BA-A643-B715-53FB9BD02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16F3278-6FCC-8D4C-9B62-6159E14C804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75C4E61-7B8F-CF44-B1A0-67CEB89992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642788-07D3-FD41-89FB-567FCD3A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5ED196-9492-6044-AEBB-C405A68F2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1781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7B0DEF-87EE-9941-AE3C-6BF485F1C95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334FB2-83E1-AD4F-B9F7-8AAEE53D72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9D4860-1C5B-3F49-BB79-2BA04A90F6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8CA4D-5AE9-7946-8C47-77E54B0AB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DBBC4A-1F24-6542-A78B-5C41BD714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70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14B99-A471-6C46-8FE1-401C4D0846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537EE-84A9-EC46-8287-44FC454E0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286A5E-0119-7A47-922F-78DCF240AF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979C1-B71B-CB48-85D1-693867599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3D751F-3571-0943-832F-CB507B4D8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9940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5C885-8493-174D-A2A0-496516BCD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DAAAF9C-5E47-2342-A2A4-2122E9EA99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6293AF-EA8E-C541-874C-1EECCB5D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2FBB3C8-02F1-9F4F-BCF5-3699A708C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E24D9E-188A-4241-92A0-65ECAE0674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054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2E4CF-450C-BF43-AD41-1F4A7BF02B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4BB95A-12F0-7F49-8710-7986B8C07B0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9DC69A-0053-2C4E-8BCF-EE1B4939C5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B41128-2C47-9E41-81FA-99B7BA5B02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3500F2-4861-D34C-B36E-D4B934F81C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6BF231-D8FD-EA42-85C2-95FC60B81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4235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239CBA-352A-8C43-8A6E-494F8BDCA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3EAA30-6C3E-6F42-84EC-BF7D85968CF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E193CF-8C7A-8D47-934C-2DDB69FDC4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B6B2E1-A749-1548-970C-67EB31BDA5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01E88AC-4C9A-064A-BCAA-FB9B990F06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7FD4E1-5F38-A448-8ABD-FA2F9B059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643446D-526B-7C4A-8AB1-CE8E2AAF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9A6B33-27EE-FE41-BBA2-4ACAAFB312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6186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B1BCAF-2259-7249-BFDD-ECADFEC8F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E50F43-57A4-9A40-BC0E-1F404B28C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110B681-E0C1-DF4C-8184-610A0B9FAE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618F77-57E4-C547-A621-AF5986AA1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47964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FD8719E-7D6A-5743-A3AF-6F5123E34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F7D133-95D9-A44C-8DC6-818CE7122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208442-D2B5-B047-8BAA-6DF90A679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93426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FB69D-425C-8F4A-A50F-4183E3D7C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B84F0-4646-F54E-A7F0-70DE71B952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CC867A-66A7-C947-B2EA-72C24976A4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A084C7-F72F-884F-9DB3-354670320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694B35-F71F-C64C-A277-AF5B167C5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0CA80B-5E69-744F-B72F-F88C0D5BA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1442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F9A2FC-EFAB-A042-8B86-E3229B12B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296042-32DD-F040-B43B-C7CBFC802B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5730BDF-5B21-AF47-9456-CFB48230EDC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9B2E1E8-6A64-564A-BAC4-DD4AF6989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91384E-22BD-B44B-BED6-CE7B5ACB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D68852-3FDF-AC4F-88FF-63C671518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68206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034249-B7F6-B847-8CA9-EAA498C863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0BC370-EB28-7643-8234-37855C2DFE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86613F-9723-5246-8045-8D5F5D5836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9776E9-900B-F34B-81D8-9D817B248600}" type="datetimeFigureOut">
              <a:rPr lang="en-US" smtClean="0"/>
              <a:t>8/1/19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6D391-AA5C-6E42-99A0-AEA670A743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CC9A2-5674-4D43-BE17-E0B2070EE7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0C167B-2169-754A-9DA3-B5225ACCB3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229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chart" Target="../charts/chart1.xml"/><Relationship Id="rId7" Type="http://schemas.openxmlformats.org/officeDocument/2006/relationships/image" Target="../media/image4.png"/><Relationship Id="rId12" Type="http://schemas.openxmlformats.org/officeDocument/2006/relationships/image" Target="../media/image9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tiff"/><Relationship Id="rId5" Type="http://schemas.openxmlformats.org/officeDocument/2006/relationships/image" Target="../media/image2.png"/><Relationship Id="rId10" Type="http://schemas.openxmlformats.org/officeDocument/2006/relationships/image" Target="../media/image7.png"/><Relationship Id="rId4" Type="http://schemas.openxmlformats.org/officeDocument/2006/relationships/image" Target="../media/image1.png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8" name="Chart 47">
            <a:extLst>
              <a:ext uri="{FF2B5EF4-FFF2-40B4-BE49-F238E27FC236}">
                <a16:creationId xmlns:a16="http://schemas.microsoft.com/office/drawing/2014/main" id="{11D4CD51-E314-B74C-8413-450B56F526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76252588"/>
              </p:ext>
            </p:extLst>
          </p:nvPr>
        </p:nvGraphicFramePr>
        <p:xfrm>
          <a:off x="730250" y="209550"/>
          <a:ext cx="10731500" cy="6438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6A32CC6-1833-014B-9644-8CE0C580C271}"/>
              </a:ext>
            </a:extLst>
          </p:cNvPr>
          <p:cNvSpPr txBox="1"/>
          <p:nvPr/>
        </p:nvSpPr>
        <p:spPr>
          <a:xfrm>
            <a:off x="7000331" y="4746506"/>
            <a:ext cx="15712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solidFill>
                  <a:srgbClr val="7A81FF"/>
                </a:solidFill>
                <a:latin typeface="Georgia Pro" panose="02040502050405020303" pitchFamily="18" charset="0"/>
              </a:rPr>
              <a:t>Amber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E5688A2-62A4-EF4D-97BD-E94D733D99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32184" y="4616737"/>
            <a:ext cx="2135103" cy="91115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34A2D6E-4780-4B45-AE5A-A2F984E26BD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" r="48256" b="28521"/>
          <a:stretch/>
        </p:blipFill>
        <p:spPr>
          <a:xfrm>
            <a:off x="2229567" y="2972148"/>
            <a:ext cx="1832428" cy="388432"/>
          </a:xfrm>
          <a:prstGeom prst="rect">
            <a:avLst/>
          </a:prstGeom>
        </p:spPr>
      </p:pic>
      <p:pic>
        <p:nvPicPr>
          <p:cNvPr id="22" name="Picture 21" descr="A close up of a logo&#10;&#10;Description automatically generated">
            <a:extLst>
              <a:ext uri="{FF2B5EF4-FFF2-40B4-BE49-F238E27FC236}">
                <a16:creationId xmlns:a16="http://schemas.microsoft.com/office/drawing/2014/main" id="{7041C331-6D8D-8449-A21A-C1689C05D77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571595" y="3792216"/>
            <a:ext cx="1571265" cy="1175307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6E42624-1E44-094A-8D89-B687534C201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30298" y="3682268"/>
            <a:ext cx="2060324" cy="369802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5E8302C-EA4B-C949-A339-694509355D89}"/>
              </a:ext>
            </a:extLst>
          </p:cNvPr>
          <p:cNvGrpSpPr/>
          <p:nvPr/>
        </p:nvGrpSpPr>
        <p:grpSpPr>
          <a:xfrm>
            <a:off x="3992088" y="611779"/>
            <a:ext cx="4113065" cy="1452133"/>
            <a:chOff x="3522517" y="485581"/>
            <a:chExt cx="4933538" cy="1741804"/>
          </a:xfrm>
        </p:grpSpPr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D919CB8D-C00B-5F42-A8A3-2879D404FB2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522517" y="485591"/>
              <a:ext cx="1544626" cy="1736417"/>
            </a:xfrm>
            <a:prstGeom prst="rect">
              <a:avLst/>
            </a:prstGeom>
          </p:spPr>
        </p:pic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A67A2117-5DE5-F84F-B3F8-6A7041E2C0C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6911428" y="485581"/>
              <a:ext cx="1544627" cy="1736427"/>
            </a:xfrm>
            <a:prstGeom prst="rect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FEFD5E2E-370F-7848-A385-523B7FF183A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202316" y="490967"/>
              <a:ext cx="1573939" cy="1736418"/>
            </a:xfrm>
            <a:prstGeom prst="rect">
              <a:avLst/>
            </a:prstGeom>
          </p:spPr>
        </p:pic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4A353EA0-9CF9-0C45-903C-C2006DBE1432}"/>
              </a:ext>
            </a:extLst>
          </p:cNvPr>
          <p:cNvSpPr txBox="1"/>
          <p:nvPr/>
        </p:nvSpPr>
        <p:spPr>
          <a:xfrm>
            <a:off x="730250" y="4460469"/>
            <a:ext cx="193835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GROMOS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9BB9038-AD39-6E40-B8E2-38BCB9784007}"/>
              </a:ext>
            </a:extLst>
          </p:cNvPr>
          <p:cNvSpPr txBox="1"/>
          <p:nvPr/>
        </p:nvSpPr>
        <p:spPr>
          <a:xfrm>
            <a:off x="10076139" y="2972148"/>
            <a:ext cx="12345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Tinker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3" name="Elbow Connector 52">
            <a:extLst>
              <a:ext uri="{FF2B5EF4-FFF2-40B4-BE49-F238E27FC236}">
                <a16:creationId xmlns:a16="http://schemas.microsoft.com/office/drawing/2014/main" id="{CCC1B5EE-0EA7-8540-8389-3B4C48E075F5}"/>
              </a:ext>
            </a:extLst>
          </p:cNvPr>
          <p:cNvCxnSpPr>
            <a:cxnSpLocks/>
          </p:cNvCxnSpPr>
          <p:nvPr/>
        </p:nvCxnSpPr>
        <p:spPr>
          <a:xfrm rot="16200000" flipH="1">
            <a:off x="1262676" y="5436469"/>
            <a:ext cx="1017623" cy="114626"/>
          </a:xfrm>
          <a:prstGeom prst="bentConnector3">
            <a:avLst/>
          </a:prstGeom>
          <a:ln w="254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4" name="Elbow Connector 53">
            <a:extLst>
              <a:ext uri="{FF2B5EF4-FFF2-40B4-BE49-F238E27FC236}">
                <a16:creationId xmlns:a16="http://schemas.microsoft.com/office/drawing/2014/main" id="{CFB217E9-D3DD-D547-BE80-72830AB089CA}"/>
              </a:ext>
            </a:extLst>
          </p:cNvPr>
          <p:cNvCxnSpPr>
            <a:cxnSpLocks/>
          </p:cNvCxnSpPr>
          <p:nvPr/>
        </p:nvCxnSpPr>
        <p:spPr>
          <a:xfrm rot="5400000">
            <a:off x="1677046" y="4452105"/>
            <a:ext cx="2573592" cy="527386"/>
          </a:xfrm>
          <a:prstGeom prst="bentConnector3">
            <a:avLst>
              <a:gd name="adj1" fmla="val 50000"/>
            </a:avLst>
          </a:prstGeom>
          <a:ln w="254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9" name="Elbow Connector 58">
            <a:extLst>
              <a:ext uri="{FF2B5EF4-FFF2-40B4-BE49-F238E27FC236}">
                <a16:creationId xmlns:a16="http://schemas.microsoft.com/office/drawing/2014/main" id="{3FCE92DB-674C-4441-9401-26B9A0DAD88D}"/>
              </a:ext>
            </a:extLst>
          </p:cNvPr>
          <p:cNvCxnSpPr>
            <a:cxnSpLocks/>
          </p:cNvCxnSpPr>
          <p:nvPr/>
        </p:nvCxnSpPr>
        <p:spPr>
          <a:xfrm rot="16200000" flipH="1">
            <a:off x="4156786" y="5476957"/>
            <a:ext cx="663680" cy="387593"/>
          </a:xfrm>
          <a:prstGeom prst="bentConnector3">
            <a:avLst>
              <a:gd name="adj1" fmla="val 50000"/>
            </a:avLst>
          </a:prstGeom>
          <a:ln w="254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3" name="Elbow Connector 62">
            <a:extLst>
              <a:ext uri="{FF2B5EF4-FFF2-40B4-BE49-F238E27FC236}">
                <a16:creationId xmlns:a16="http://schemas.microsoft.com/office/drawing/2014/main" id="{BB490A4F-47F6-774D-977F-67A3FE520E31}"/>
              </a:ext>
            </a:extLst>
          </p:cNvPr>
          <p:cNvCxnSpPr>
            <a:cxnSpLocks/>
          </p:cNvCxnSpPr>
          <p:nvPr/>
        </p:nvCxnSpPr>
        <p:spPr>
          <a:xfrm rot="16200000" flipH="1">
            <a:off x="4076124" y="4530630"/>
            <a:ext cx="2726007" cy="217915"/>
          </a:xfrm>
          <a:prstGeom prst="bentConnector3">
            <a:avLst>
              <a:gd name="adj1" fmla="val 50000"/>
            </a:avLst>
          </a:prstGeom>
          <a:ln w="254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6" name="Elbow Connector 65">
            <a:extLst>
              <a:ext uri="{FF2B5EF4-FFF2-40B4-BE49-F238E27FC236}">
                <a16:creationId xmlns:a16="http://schemas.microsoft.com/office/drawing/2014/main" id="{099BD8F5-3017-B24A-BABE-F0D3807A1270}"/>
              </a:ext>
            </a:extLst>
          </p:cNvPr>
          <p:cNvCxnSpPr>
            <a:cxnSpLocks/>
          </p:cNvCxnSpPr>
          <p:nvPr/>
        </p:nvCxnSpPr>
        <p:spPr>
          <a:xfrm rot="5400000">
            <a:off x="7066822" y="5333853"/>
            <a:ext cx="681147" cy="656333"/>
          </a:xfrm>
          <a:prstGeom prst="bentConnector3">
            <a:avLst>
              <a:gd name="adj1" fmla="val 50000"/>
            </a:avLst>
          </a:prstGeom>
          <a:ln w="254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9" name="Elbow Connector 68">
            <a:extLst>
              <a:ext uri="{FF2B5EF4-FFF2-40B4-BE49-F238E27FC236}">
                <a16:creationId xmlns:a16="http://schemas.microsoft.com/office/drawing/2014/main" id="{ACDC861F-B3D5-FC40-AB3A-55748E3DCF4B}"/>
              </a:ext>
            </a:extLst>
          </p:cNvPr>
          <p:cNvCxnSpPr>
            <a:cxnSpLocks/>
          </p:cNvCxnSpPr>
          <p:nvPr/>
        </p:nvCxnSpPr>
        <p:spPr>
          <a:xfrm rot="5400000">
            <a:off x="8568657" y="5226724"/>
            <a:ext cx="1035073" cy="516671"/>
          </a:xfrm>
          <a:prstGeom prst="bentConnector3">
            <a:avLst>
              <a:gd name="adj1" fmla="val 50000"/>
            </a:avLst>
          </a:prstGeom>
          <a:ln w="254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6" name="Elbow Connector 75">
            <a:extLst>
              <a:ext uri="{FF2B5EF4-FFF2-40B4-BE49-F238E27FC236}">
                <a16:creationId xmlns:a16="http://schemas.microsoft.com/office/drawing/2014/main" id="{BA6CBF73-5389-3141-A36D-F6748BB6A0E8}"/>
              </a:ext>
            </a:extLst>
          </p:cNvPr>
          <p:cNvCxnSpPr>
            <a:cxnSpLocks/>
          </p:cNvCxnSpPr>
          <p:nvPr/>
        </p:nvCxnSpPr>
        <p:spPr>
          <a:xfrm rot="5400000">
            <a:off x="9280290" y="4574714"/>
            <a:ext cx="2507228" cy="348536"/>
          </a:xfrm>
          <a:prstGeom prst="bentConnector3">
            <a:avLst>
              <a:gd name="adj1" fmla="val 50000"/>
            </a:avLst>
          </a:prstGeom>
          <a:ln w="254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8" name="Picture 87">
            <a:extLst>
              <a:ext uri="{FF2B5EF4-FFF2-40B4-BE49-F238E27FC236}">
                <a16:creationId xmlns:a16="http://schemas.microsoft.com/office/drawing/2014/main" id="{96D5BC11-0641-9B4A-8F2F-73AAA297507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552210" y="2674186"/>
            <a:ext cx="311923" cy="350655"/>
          </a:xfrm>
          <a:prstGeom prst="rect">
            <a:avLst/>
          </a:prstGeom>
        </p:spPr>
      </p:pic>
      <p:grpSp>
        <p:nvGrpSpPr>
          <p:cNvPr id="91" name="Group 90">
            <a:extLst>
              <a:ext uri="{FF2B5EF4-FFF2-40B4-BE49-F238E27FC236}">
                <a16:creationId xmlns:a16="http://schemas.microsoft.com/office/drawing/2014/main" id="{F66647DA-EB84-3548-B21D-CBE3E29AC284}"/>
              </a:ext>
            </a:extLst>
          </p:cNvPr>
          <p:cNvGrpSpPr/>
          <p:nvPr/>
        </p:nvGrpSpPr>
        <p:grpSpPr>
          <a:xfrm>
            <a:off x="7294341" y="4476925"/>
            <a:ext cx="996281" cy="351741"/>
            <a:chOff x="-368058" y="575743"/>
            <a:chExt cx="4933538" cy="1741804"/>
          </a:xfrm>
        </p:grpSpPr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ACB23011-AD97-C444-B625-86E9A55F3E1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-368058" y="575753"/>
              <a:ext cx="1544626" cy="1736417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96EA4152-3415-9C40-9EDE-5460CBB9A587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020853" y="575743"/>
              <a:ext cx="1544627" cy="1736427"/>
            </a:xfrm>
            <a:prstGeom prst="rect">
              <a:avLst/>
            </a:prstGeom>
          </p:spPr>
        </p:pic>
        <p:pic>
          <p:nvPicPr>
            <p:cNvPr id="94" name="Picture 93">
              <a:extLst>
                <a:ext uri="{FF2B5EF4-FFF2-40B4-BE49-F238E27FC236}">
                  <a16:creationId xmlns:a16="http://schemas.microsoft.com/office/drawing/2014/main" id="{8A0C336F-932F-7349-B0A1-52D2D0EE110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11741" y="581129"/>
              <a:ext cx="1573939" cy="1736418"/>
            </a:xfrm>
            <a:prstGeom prst="rect">
              <a:avLst/>
            </a:prstGeom>
          </p:spPr>
        </p:pic>
      </p:grpSp>
      <p:pic>
        <p:nvPicPr>
          <p:cNvPr id="102" name="Picture 101">
            <a:extLst>
              <a:ext uri="{FF2B5EF4-FFF2-40B4-BE49-F238E27FC236}">
                <a16:creationId xmlns:a16="http://schemas.microsoft.com/office/drawing/2014/main" id="{7E1EF9B9-D101-6844-B4C9-7C6AD05B79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3917" y="3296230"/>
            <a:ext cx="311923" cy="350653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6DC2FC7F-8AE7-284F-A8E7-6B813F81260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084273" y="2578819"/>
            <a:ext cx="311923" cy="350655"/>
          </a:xfrm>
          <a:prstGeom prst="rect">
            <a:avLst/>
          </a:prstGeom>
        </p:spPr>
      </p:pic>
      <p:grpSp>
        <p:nvGrpSpPr>
          <p:cNvPr id="106" name="Group 105">
            <a:extLst>
              <a:ext uri="{FF2B5EF4-FFF2-40B4-BE49-F238E27FC236}">
                <a16:creationId xmlns:a16="http://schemas.microsoft.com/office/drawing/2014/main" id="{FEBBFADF-C10B-7741-8358-55ADCE1D88E0}"/>
              </a:ext>
            </a:extLst>
          </p:cNvPr>
          <p:cNvGrpSpPr/>
          <p:nvPr/>
        </p:nvGrpSpPr>
        <p:grpSpPr>
          <a:xfrm>
            <a:off x="3681703" y="4476906"/>
            <a:ext cx="657061" cy="351739"/>
            <a:chOff x="-368058" y="575753"/>
            <a:chExt cx="3253738" cy="1741794"/>
          </a:xfrm>
        </p:grpSpPr>
        <p:pic>
          <p:nvPicPr>
            <p:cNvPr id="107" name="Picture 106">
              <a:extLst>
                <a:ext uri="{FF2B5EF4-FFF2-40B4-BE49-F238E27FC236}">
                  <a16:creationId xmlns:a16="http://schemas.microsoft.com/office/drawing/2014/main" id="{8530F7FA-CB6E-A845-9A23-A7840D1999A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-368058" y="575753"/>
              <a:ext cx="1544626" cy="1736417"/>
            </a:xfrm>
            <a:prstGeom prst="rect">
              <a:avLst/>
            </a:prstGeom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1C65C920-0DDE-1242-B194-5F76EE29DC4B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1311741" y="581129"/>
              <a:ext cx="1573939" cy="1736418"/>
            </a:xfrm>
            <a:prstGeom prst="rect">
              <a:avLst/>
            </a:prstGeom>
          </p:spPr>
        </p:pic>
      </p:grpSp>
      <p:pic>
        <p:nvPicPr>
          <p:cNvPr id="111" name="Picture 110">
            <a:extLst>
              <a:ext uri="{FF2B5EF4-FFF2-40B4-BE49-F238E27FC236}">
                <a16:creationId xmlns:a16="http://schemas.microsoft.com/office/drawing/2014/main" id="{35EDC34D-FDA0-3942-8D9F-A123D59AE62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89875" y="4083771"/>
            <a:ext cx="311923" cy="350653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C27C6AEB-361D-674B-B262-9BC6D1444A9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559406" y="2746886"/>
            <a:ext cx="1724291" cy="503903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E044D62C-52F5-D044-83CB-683B698573B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202316" y="2333475"/>
            <a:ext cx="311923" cy="350653"/>
          </a:xfrm>
          <a:prstGeom prst="rect">
            <a:avLst/>
          </a:prstGeom>
        </p:spPr>
      </p:pic>
      <p:cxnSp>
        <p:nvCxnSpPr>
          <p:cNvPr id="118" name="Elbow Connector 117">
            <a:extLst>
              <a:ext uri="{FF2B5EF4-FFF2-40B4-BE49-F238E27FC236}">
                <a16:creationId xmlns:a16="http://schemas.microsoft.com/office/drawing/2014/main" id="{A043A704-51B3-414E-BE2B-3E93150DD562}"/>
              </a:ext>
            </a:extLst>
          </p:cNvPr>
          <p:cNvCxnSpPr>
            <a:cxnSpLocks/>
          </p:cNvCxnSpPr>
          <p:nvPr/>
        </p:nvCxnSpPr>
        <p:spPr>
          <a:xfrm rot="5400000">
            <a:off x="5205110" y="4426803"/>
            <a:ext cx="1908208" cy="1222144"/>
          </a:xfrm>
          <a:prstGeom prst="bentConnector3">
            <a:avLst>
              <a:gd name="adj1" fmla="val 50000"/>
            </a:avLst>
          </a:prstGeom>
          <a:ln w="25400">
            <a:tailEnd type="non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20" name="Picture 119">
            <a:extLst>
              <a:ext uri="{FF2B5EF4-FFF2-40B4-BE49-F238E27FC236}">
                <a16:creationId xmlns:a16="http://schemas.microsoft.com/office/drawing/2014/main" id="{93BBC679-69FC-A943-952B-A0393E4A73E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9120976" y="3345948"/>
            <a:ext cx="369506" cy="369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52531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11D4CD51-E314-B74C-8413-450B56F5269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9558595"/>
              </p:ext>
            </p:extLst>
          </p:nvPr>
        </p:nvGraphicFramePr>
        <p:xfrm>
          <a:off x="730250" y="209550"/>
          <a:ext cx="10731500" cy="64389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A73B17B-AB0D-9345-A3F3-0A007F17C49A}"/>
              </a:ext>
            </a:extLst>
          </p:cNvPr>
          <p:cNvSpPr/>
          <p:nvPr/>
        </p:nvSpPr>
        <p:spPr>
          <a:xfrm>
            <a:off x="55842" y="3797551"/>
            <a:ext cx="2017059" cy="80134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First simulations of hard spheres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0EF1B23-8FA3-364D-956B-77E8886D7325}"/>
              </a:ext>
            </a:extLst>
          </p:cNvPr>
          <p:cNvSpPr/>
          <p:nvPr/>
        </p:nvSpPr>
        <p:spPr>
          <a:xfrm>
            <a:off x="1546226" y="389466"/>
            <a:ext cx="8811932" cy="1869640"/>
          </a:xfrm>
          <a:prstGeom prst="roundRect">
            <a:avLst/>
          </a:prstGeom>
          <a:solidFill>
            <a:schemeClr val="bg1"/>
          </a:solidFill>
          <a:ln w="38100">
            <a:solidFill>
              <a:srgbClr val="0070C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i="1" dirty="0">
                <a:latin typeface="Avenir Book" panose="02000503020000020003" pitchFamily="2" charset="0"/>
              </a:rPr>
              <a:t> I took a number of rubber balls and stuck them together with rods of a selection of different lengths ranging from 2.75 to 4 inches. I tried to do this in the first place as casually as possible, working in my own office, being interrupted every five minutes or so and not remembering what I had done before the interruption.</a:t>
            </a:r>
          </a:p>
          <a:p>
            <a:pPr algn="ctr"/>
            <a:r>
              <a:rPr lang="en-US" b="1" dirty="0">
                <a:latin typeface="Avenir Book" panose="02000503020000020003" pitchFamily="2" charset="0"/>
              </a:rPr>
              <a:t>John Desmond Bernal, 1962</a:t>
            </a:r>
          </a:p>
        </p:txBody>
      </p:sp>
      <p:cxnSp>
        <p:nvCxnSpPr>
          <p:cNvPr id="11" name="Elbow Connector 10">
            <a:extLst>
              <a:ext uri="{FF2B5EF4-FFF2-40B4-BE49-F238E27FC236}">
                <a16:creationId xmlns:a16="http://schemas.microsoft.com/office/drawing/2014/main" id="{44E70897-5563-304F-8E7A-53A9C3DF3132}"/>
              </a:ext>
            </a:extLst>
          </p:cNvPr>
          <p:cNvCxnSpPr>
            <a:cxnSpLocks/>
          </p:cNvCxnSpPr>
          <p:nvPr/>
        </p:nvCxnSpPr>
        <p:spPr>
          <a:xfrm rot="5400000">
            <a:off x="2214284" y="2259480"/>
            <a:ext cx="3738281" cy="3737535"/>
          </a:xfrm>
          <a:prstGeom prst="bentConnector3">
            <a:avLst>
              <a:gd name="adj1" fmla="val 7421"/>
            </a:avLst>
          </a:prstGeom>
          <a:ln w="38100"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C12ED66C-CC5F-C04F-90A0-B7B84762BA3E}"/>
              </a:ext>
            </a:extLst>
          </p:cNvPr>
          <p:cNvSpPr/>
          <p:nvPr/>
        </p:nvSpPr>
        <p:spPr>
          <a:xfrm>
            <a:off x="2533028" y="2862856"/>
            <a:ext cx="2343773" cy="80134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First simulation of a folding process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17FE4DD9-BC73-DF4D-8ECD-22260ED68E81}"/>
              </a:ext>
            </a:extLst>
          </p:cNvPr>
          <p:cNvSpPr/>
          <p:nvPr/>
        </p:nvSpPr>
        <p:spPr>
          <a:xfrm>
            <a:off x="4117165" y="3945717"/>
            <a:ext cx="2343773" cy="801344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First simulation of a biological process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FDEFB9AA-0269-5A40-ABB6-819F5EA32B7D}"/>
              </a:ext>
            </a:extLst>
          </p:cNvPr>
          <p:cNvSpPr/>
          <p:nvPr/>
        </p:nvSpPr>
        <p:spPr>
          <a:xfrm>
            <a:off x="6636095" y="3968538"/>
            <a:ext cx="2936562" cy="1034078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Simulation of full satellite tobacco mosaic virus. </a:t>
            </a: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1 million atoms for 50 ns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61F40B-4579-A440-8625-2862F428E256}"/>
              </a:ext>
            </a:extLst>
          </p:cNvPr>
          <p:cNvSpPr/>
          <p:nvPr/>
        </p:nvSpPr>
        <p:spPr>
          <a:xfrm>
            <a:off x="8381098" y="2350685"/>
            <a:ext cx="2555747" cy="85136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Introduction of Anton supercomputer</a:t>
            </a:r>
          </a:p>
        </p:txBody>
      </p:sp>
      <p:cxnSp>
        <p:nvCxnSpPr>
          <p:cNvPr id="19" name="Elbow Connector 18">
            <a:extLst>
              <a:ext uri="{FF2B5EF4-FFF2-40B4-BE49-F238E27FC236}">
                <a16:creationId xmlns:a16="http://schemas.microsoft.com/office/drawing/2014/main" id="{26A168DD-8E80-D649-8185-515A1A8C8C48}"/>
              </a:ext>
            </a:extLst>
          </p:cNvPr>
          <p:cNvCxnSpPr>
            <a:cxnSpLocks/>
            <a:stCxn id="8" idx="2"/>
          </p:cNvCxnSpPr>
          <p:nvPr/>
        </p:nvCxnSpPr>
        <p:spPr>
          <a:xfrm rot="16200000" flipH="1">
            <a:off x="545465" y="5117802"/>
            <a:ext cx="1433375" cy="395560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4015E848-0EA9-434F-B068-DFBCC5541DB4}"/>
              </a:ext>
            </a:extLst>
          </p:cNvPr>
          <p:cNvCxnSpPr>
            <a:cxnSpLocks/>
            <a:stCxn id="12" idx="2"/>
          </p:cNvCxnSpPr>
          <p:nvPr/>
        </p:nvCxnSpPr>
        <p:spPr>
          <a:xfrm rot="16200000" flipH="1">
            <a:off x="2767352" y="4601763"/>
            <a:ext cx="2368072" cy="492946"/>
          </a:xfrm>
          <a:prstGeom prst="bentConnector3">
            <a:avLst>
              <a:gd name="adj1" fmla="val 71452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76510FC3-C216-5E41-B712-283D65CCEE6F}"/>
              </a:ext>
            </a:extLst>
          </p:cNvPr>
          <p:cNvCxnSpPr>
            <a:cxnSpLocks/>
            <a:stCxn id="13" idx="2"/>
          </p:cNvCxnSpPr>
          <p:nvPr/>
        </p:nvCxnSpPr>
        <p:spPr>
          <a:xfrm rot="5400000">
            <a:off x="4171731" y="4914948"/>
            <a:ext cx="1285209" cy="949435"/>
          </a:xfrm>
          <a:prstGeom prst="bentConnector3">
            <a:avLst>
              <a:gd name="adj1" fmla="val 47365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Elbow Connector 29">
            <a:extLst>
              <a:ext uri="{FF2B5EF4-FFF2-40B4-BE49-F238E27FC236}">
                <a16:creationId xmlns:a16="http://schemas.microsoft.com/office/drawing/2014/main" id="{73B39F3F-5AEB-BB4D-82B7-901422C20684}"/>
              </a:ext>
            </a:extLst>
          </p:cNvPr>
          <p:cNvCxnSpPr>
            <a:cxnSpLocks/>
          </p:cNvCxnSpPr>
          <p:nvPr/>
        </p:nvCxnSpPr>
        <p:spPr>
          <a:xfrm rot="16200000" flipH="1">
            <a:off x="7973179" y="5123480"/>
            <a:ext cx="1034077" cy="771682"/>
          </a:xfrm>
          <a:prstGeom prst="bentConnector3">
            <a:avLst>
              <a:gd name="adj1" fmla="val 50000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Elbow Connector 32">
            <a:extLst>
              <a:ext uri="{FF2B5EF4-FFF2-40B4-BE49-F238E27FC236}">
                <a16:creationId xmlns:a16="http://schemas.microsoft.com/office/drawing/2014/main" id="{81A1A851-212A-B346-ABFE-CCCF468E28D5}"/>
              </a:ext>
            </a:extLst>
          </p:cNvPr>
          <p:cNvCxnSpPr>
            <a:cxnSpLocks/>
          </p:cNvCxnSpPr>
          <p:nvPr/>
        </p:nvCxnSpPr>
        <p:spPr>
          <a:xfrm rot="5400000">
            <a:off x="8024074" y="4379424"/>
            <a:ext cx="2795339" cy="440593"/>
          </a:xfrm>
          <a:prstGeom prst="bentConnector3">
            <a:avLst>
              <a:gd name="adj1" fmla="val 69385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Elbow Connector 36">
            <a:extLst>
              <a:ext uri="{FF2B5EF4-FFF2-40B4-BE49-F238E27FC236}">
                <a16:creationId xmlns:a16="http://schemas.microsoft.com/office/drawing/2014/main" id="{6E4B7FAB-329B-7C41-A750-9F38EF71AEAD}"/>
              </a:ext>
            </a:extLst>
          </p:cNvPr>
          <p:cNvCxnSpPr>
            <a:cxnSpLocks/>
          </p:cNvCxnSpPr>
          <p:nvPr/>
        </p:nvCxnSpPr>
        <p:spPr>
          <a:xfrm rot="5400000">
            <a:off x="9648603" y="4807721"/>
            <a:ext cx="1229279" cy="1208002"/>
          </a:xfrm>
          <a:prstGeom prst="bentConnector3">
            <a:avLst>
              <a:gd name="adj1" fmla="val 78928"/>
            </a:avLst>
          </a:prstGeom>
          <a:ln w="38100">
            <a:solidFill>
              <a:schemeClr val="tx1">
                <a:lumMod val="65000"/>
                <a:lumOff val="35000"/>
              </a:schemeClr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BF7388F-ABC9-2E4E-878B-FB77BB24F58E}"/>
              </a:ext>
            </a:extLst>
          </p:cNvPr>
          <p:cNvSpPr/>
          <p:nvPr/>
        </p:nvSpPr>
        <p:spPr>
          <a:xfrm>
            <a:off x="9815159" y="4400241"/>
            <a:ext cx="2243371" cy="851366"/>
          </a:xfrm>
          <a:prstGeom prst="roundRect">
            <a:avLst/>
          </a:prstGeom>
          <a:solidFill>
            <a:schemeClr val="bg1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latin typeface="Avenir Book" panose="02000503020000020003" pitchFamily="2" charset="0"/>
              </a:rPr>
              <a:t>Simulation of NTL9</a:t>
            </a:r>
          </a:p>
          <a:p>
            <a:pPr algn="ctr"/>
            <a:r>
              <a:rPr lang="en-US" dirty="0">
                <a:latin typeface="Avenir Book" panose="02000503020000020003" pitchFamily="2" charset="0"/>
              </a:rPr>
              <a:t>1.112 </a:t>
            </a:r>
            <a:r>
              <a:rPr lang="en-US" dirty="0" err="1">
                <a:latin typeface="Avenir Book" panose="02000503020000020003" pitchFamily="2" charset="0"/>
              </a:rPr>
              <a:t>ms</a:t>
            </a:r>
            <a:endParaRPr lang="en-US" dirty="0">
              <a:latin typeface="Avenir Book" panose="02000503020000020003" pitchFamily="2" charset="0"/>
            </a:endParaRPr>
          </a:p>
        </p:txBody>
      </p:sp>
      <p:pic>
        <p:nvPicPr>
          <p:cNvPr id="47" name="Picture 46" descr="A picture containing cake&#10;&#10;Description automatically generated">
            <a:extLst>
              <a:ext uri="{FF2B5EF4-FFF2-40B4-BE49-F238E27FC236}">
                <a16:creationId xmlns:a16="http://schemas.microsoft.com/office/drawing/2014/main" id="{89180C23-18BB-C842-AAF3-9132AE3D0B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2541" y="2499558"/>
            <a:ext cx="1404985" cy="1404985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550ECE71-AE62-CE47-827E-E58721C47BF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67255" y="3531085"/>
            <a:ext cx="1065373" cy="799030"/>
          </a:xfrm>
          <a:prstGeom prst="rect">
            <a:avLst/>
          </a:prstGeom>
        </p:spPr>
      </p:pic>
      <p:sp>
        <p:nvSpPr>
          <p:cNvPr id="50" name="TextBox 49">
            <a:extLst>
              <a:ext uri="{FF2B5EF4-FFF2-40B4-BE49-F238E27FC236}">
                <a16:creationId xmlns:a16="http://schemas.microsoft.com/office/drawing/2014/main" id="{9A322E68-5040-B640-8FA0-A95CD089EE50}"/>
              </a:ext>
            </a:extLst>
          </p:cNvPr>
          <p:cNvSpPr txBox="1"/>
          <p:nvPr/>
        </p:nvSpPr>
        <p:spPr>
          <a:xfrm>
            <a:off x="11921066" y="2641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BC181C2-38CF-A047-BC5E-C6182530E3CE}"/>
              </a:ext>
            </a:extLst>
          </p:cNvPr>
          <p:cNvSpPr txBox="1"/>
          <p:nvPr/>
        </p:nvSpPr>
        <p:spPr>
          <a:xfrm>
            <a:off x="36773" y="247319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6456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228</TotalTime>
  <Words>44</Words>
  <Application>Microsoft Macintosh PowerPoint</Application>
  <PresentationFormat>Widescreen</PresentationFormat>
  <Paragraphs>14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Arial</vt:lpstr>
      <vt:lpstr>Avenir Book</vt:lpstr>
      <vt:lpstr>Calibri</vt:lpstr>
      <vt:lpstr>Calibri Light</vt:lpstr>
      <vt:lpstr>Georgia Pro</vt:lpstr>
      <vt:lpstr>Times New Roman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Lily Wang</dc:creator>
  <cp:lastModifiedBy>Lily Wang</cp:lastModifiedBy>
  <cp:revision>14</cp:revision>
  <dcterms:created xsi:type="dcterms:W3CDTF">2019-07-31T11:25:09Z</dcterms:created>
  <dcterms:modified xsi:type="dcterms:W3CDTF">2019-08-01T07:12:53Z</dcterms:modified>
</cp:coreProperties>
</file>

<file path=docProps/thumbnail.jpeg>
</file>